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etrona"/>
      <p:regular r:id="rId17"/>
    </p:embeddedFont>
    <p:embeddedFont>
      <p:font typeface="Petrona"/>
      <p:regular r:id="rId18"/>
    </p:embeddedFont>
    <p:embeddedFont>
      <p:font typeface="Petrona"/>
      <p:regular r:id="rId19"/>
    </p:embeddedFont>
    <p:embeddedFont>
      <p:font typeface="Petrona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2-2.png>
</file>

<file path=ppt/media/image-2-3.png>
</file>

<file path=ppt/media/image-2-4.png>
</file>

<file path=ppt/media/image-2-5.png>
</file>

<file path=ppt/media/image-2-6.png>
</file>

<file path=ppt/media/image-4-1.png>
</file>

<file path=ppt/media/image-4-2.png>
</file>

<file path=ppt/media/image-4-3.png>
</file>

<file path=ppt/media/image-4-4.png>
</file>

<file path=ppt/media/image-6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image" Target="../media/image-2-6.png"/><Relationship Id="rId7" Type="http://schemas.openxmlformats.org/officeDocument/2006/relationships/slideLayout" Target="../slideLayouts/slideLayout3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49692"/>
            <a:ext cx="7556421" cy="1027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8050"/>
              </a:lnSpc>
              <a:buNone/>
            </a:pPr>
            <a:r>
              <a:rPr lang="en-US" sz="64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OOPs in JavaScript</a:t>
            </a:r>
            <a:endParaRPr lang="en-US" sz="6450" dirty="0"/>
          </a:p>
        </p:txBody>
      </p:sp>
      <p:sp>
        <p:nvSpPr>
          <p:cNvPr id="4" name="Text 1"/>
          <p:cNvSpPr/>
          <p:nvPr/>
        </p:nvSpPr>
        <p:spPr>
          <a:xfrm>
            <a:off x="6280190" y="461688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Hariom Patel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32786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Summary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25306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530906" y="2608540"/>
            <a:ext cx="718768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JavaScript supports OOPs fully using class and object</a:t>
            </a:r>
            <a:endParaRPr lang="en-US" sz="2300" dirty="0"/>
          </a:p>
        </p:txBody>
      </p:sp>
      <p:sp>
        <p:nvSpPr>
          <p:cNvPr id="5" name="Shape 3"/>
          <p:cNvSpPr/>
          <p:nvPr/>
        </p:nvSpPr>
        <p:spPr>
          <a:xfrm>
            <a:off x="793790" y="349460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530906" y="3572470"/>
            <a:ext cx="8827651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 pillars: Encapsulation, Abstraction, Inheritance, Polymorphism</a:t>
            </a:r>
            <a:endParaRPr lang="en-US" sz="2300" dirty="0"/>
          </a:p>
        </p:txBody>
      </p:sp>
      <p:sp>
        <p:nvSpPr>
          <p:cNvPr id="7" name="Shape 5"/>
          <p:cNvSpPr/>
          <p:nvPr/>
        </p:nvSpPr>
        <p:spPr>
          <a:xfrm>
            <a:off x="793790" y="445853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530906" y="4536400"/>
            <a:ext cx="682037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Helps in </a:t>
            </a:r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real-world modeling</a:t>
            </a:r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and </a:t>
            </a:r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code reusability</a:t>
            </a:r>
            <a:endParaRPr lang="en-US" sz="2300" dirty="0"/>
          </a:p>
        </p:txBody>
      </p:sp>
      <p:sp>
        <p:nvSpPr>
          <p:cNvPr id="9" name="Shape 7"/>
          <p:cNvSpPr/>
          <p:nvPr/>
        </p:nvSpPr>
        <p:spPr>
          <a:xfrm>
            <a:off x="793790" y="542246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530906" y="5500330"/>
            <a:ext cx="557200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Practice small examples to learn it better</a:t>
            </a:r>
            <a:endParaRPr lang="en-US" sz="2300" dirty="0"/>
          </a:p>
        </p:txBody>
      </p:sp>
      <p:sp>
        <p:nvSpPr>
          <p:cNvPr id="11" name="Shape 9"/>
          <p:cNvSpPr/>
          <p:nvPr/>
        </p:nvSpPr>
        <p:spPr>
          <a:xfrm>
            <a:off x="793790" y="63863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530906" y="6464260"/>
            <a:ext cx="6706314" cy="387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💡</a:t>
            </a:r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Use OOPs for building clean and scalable apps</a:t>
            </a:r>
            <a:endParaRPr lang="en-US" sz="2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98050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What is OOPs?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4036100"/>
            <a:ext cx="6407944" cy="1695331"/>
          </a:xfrm>
          <a:prstGeom prst="roundRect">
            <a:avLst>
              <a:gd name="adj" fmla="val 8630"/>
            </a:avLst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4005620"/>
            <a:ext cx="6407944" cy="12192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540" y="3695938"/>
            <a:ext cx="680442" cy="680442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1614" y="3866078"/>
            <a:ext cx="272177" cy="340162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051084" y="4603075"/>
            <a:ext cx="520517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OOPs = Object-Oriented Programming</a:t>
            </a:r>
            <a:endParaRPr lang="en-US" sz="2300" dirty="0"/>
          </a:p>
        </p:txBody>
      </p:sp>
      <p:sp>
        <p:nvSpPr>
          <p:cNvPr id="8" name="Text 3"/>
          <p:cNvSpPr/>
          <p:nvPr/>
        </p:nvSpPr>
        <p:spPr>
          <a:xfrm>
            <a:off x="1051084" y="5111234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way to organize code using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objects and classes</a:t>
            </a:r>
            <a:endParaRPr lang="en-US" sz="1750" dirty="0"/>
          </a:p>
        </p:txBody>
      </p:sp>
      <p:sp>
        <p:nvSpPr>
          <p:cNvPr id="9" name="Shape 4"/>
          <p:cNvSpPr/>
          <p:nvPr/>
        </p:nvSpPr>
        <p:spPr>
          <a:xfrm>
            <a:off x="7428548" y="4036100"/>
            <a:ext cx="6408063" cy="1695331"/>
          </a:xfrm>
          <a:prstGeom prst="roundRect">
            <a:avLst>
              <a:gd name="adj" fmla="val 8630"/>
            </a:avLst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548" y="4005620"/>
            <a:ext cx="6408063" cy="121920"/>
          </a:xfrm>
          <a:prstGeom prst="rect">
            <a:avLst/>
          </a:prstGeom>
        </p:spPr>
      </p:pic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92298" y="3695938"/>
            <a:ext cx="680442" cy="680442"/>
          </a:xfrm>
          <a:prstGeom prst="rect">
            <a:avLst/>
          </a:prstGeom>
        </p:spPr>
      </p:pic>
      <p:pic>
        <p:nvPicPr>
          <p:cNvPr id="12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96371" y="3866078"/>
            <a:ext cx="272177" cy="340162"/>
          </a:xfrm>
          <a:prstGeom prst="rect">
            <a:avLst/>
          </a:prstGeom>
        </p:spPr>
      </p:pic>
      <p:sp>
        <p:nvSpPr>
          <p:cNvPr id="13" name="Text 5"/>
          <p:cNvSpPr/>
          <p:nvPr/>
        </p:nvSpPr>
        <p:spPr>
          <a:xfrm>
            <a:off x="7685842" y="4603075"/>
            <a:ext cx="3990261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Based on real-world concepts</a:t>
            </a:r>
            <a:endParaRPr lang="en-US" sz="2300" dirty="0"/>
          </a:p>
        </p:txBody>
      </p:sp>
      <p:sp>
        <p:nvSpPr>
          <p:cNvPr id="14" name="Text 6"/>
          <p:cNvSpPr/>
          <p:nvPr/>
        </p:nvSpPr>
        <p:spPr>
          <a:xfrm>
            <a:off x="7685842" y="5111234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Makes code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reusable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and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easy to manage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81068"/>
            <a:ext cx="7831336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Why Use OOPs in JavaScript?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3078956"/>
            <a:ext cx="6407944" cy="1339929"/>
          </a:xfrm>
          <a:prstGeom prst="roundRect">
            <a:avLst>
              <a:gd name="adj" fmla="val 711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313390"/>
            <a:ext cx="336851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Modular and Clean Code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1028224" y="3821549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Helps to build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modular and clean code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548" y="3078956"/>
            <a:ext cx="6408063" cy="1339929"/>
          </a:xfrm>
          <a:prstGeom prst="roundRect">
            <a:avLst>
              <a:gd name="adj" fmla="val 711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62982" y="331339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Real-World Modeling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7662982" y="3821549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Supports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real-world modeling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645700"/>
            <a:ext cx="6407944" cy="1702832"/>
          </a:xfrm>
          <a:prstGeom prst="roundRect">
            <a:avLst>
              <a:gd name="adj" fmla="val 5595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28224" y="488013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Easy to Manage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1028224" y="5388293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Easy to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debug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and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scale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548" y="4645700"/>
            <a:ext cx="6408063" cy="1702832"/>
          </a:xfrm>
          <a:prstGeom prst="roundRect">
            <a:avLst>
              <a:gd name="adj" fmla="val 5595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62982" y="488013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JavaScript Support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7662982" y="5388293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JavaScript supports OOPs using class, object, extends, etc.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24132"/>
            <a:ext cx="4465558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Pillars of OOPs</a:t>
            </a:r>
            <a:endParaRPr lang="en-US" sz="35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22458"/>
            <a:ext cx="850583" cy="102072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814393" y="2692479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Encapsulation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1814393" y="3073479"/>
            <a:ext cx="1202221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Hides internal details</a:t>
            </a:r>
            <a:endParaRPr lang="en-US" sz="13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543181"/>
            <a:ext cx="850583" cy="102072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814393" y="3713202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Abstraction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1814393" y="4094202"/>
            <a:ext cx="1202221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Shows only required info</a:t>
            </a:r>
            <a:endParaRPr lang="en-US" sz="13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563904"/>
            <a:ext cx="850583" cy="102072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814393" y="4733925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Inheritance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1814393" y="5114925"/>
            <a:ext cx="1202221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Child class uses parent features</a:t>
            </a:r>
            <a:endParaRPr lang="en-US" sz="13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584627"/>
            <a:ext cx="850583" cy="102072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814393" y="5754648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Polymorphism</a:t>
            </a:r>
            <a:endParaRPr lang="en-US" sz="1750" dirty="0"/>
          </a:p>
        </p:txBody>
      </p:sp>
      <p:sp>
        <p:nvSpPr>
          <p:cNvPr id="14" name="Text 8"/>
          <p:cNvSpPr/>
          <p:nvPr/>
        </p:nvSpPr>
        <p:spPr>
          <a:xfrm>
            <a:off x="1814393" y="6135648"/>
            <a:ext cx="1202221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Same method, different behavior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14914"/>
            <a:ext cx="7873008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Encapsulation &amp; Abstraction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2526149"/>
            <a:ext cx="3228618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Encapsulation Example</a:t>
            </a:r>
            <a:endParaRPr lang="en-US" sz="2300" dirty="0"/>
          </a:p>
        </p:txBody>
      </p:sp>
      <p:sp>
        <p:nvSpPr>
          <p:cNvPr id="4" name="Shape 2"/>
          <p:cNvSpPr/>
          <p:nvPr/>
        </p:nvSpPr>
        <p:spPr>
          <a:xfrm>
            <a:off x="793790" y="3153370"/>
            <a:ext cx="6244709" cy="2517458"/>
          </a:xfrm>
          <a:prstGeom prst="roundRect">
            <a:avLst>
              <a:gd name="adj" fmla="val 3784"/>
            </a:avLst>
          </a:prstGeom>
          <a:solidFill>
            <a:srgbClr val="191231"/>
          </a:solidFill>
          <a:ln/>
        </p:spPr>
      </p:sp>
      <p:sp>
        <p:nvSpPr>
          <p:cNvPr id="5" name="Shape 3"/>
          <p:cNvSpPr/>
          <p:nvPr/>
        </p:nvSpPr>
        <p:spPr>
          <a:xfrm>
            <a:off x="782479" y="3153370"/>
            <a:ext cx="6267331" cy="2517458"/>
          </a:xfrm>
          <a:prstGeom prst="roundRect">
            <a:avLst>
              <a:gd name="adj" fmla="val 1352"/>
            </a:avLst>
          </a:prstGeom>
          <a:solidFill>
            <a:srgbClr val="191231"/>
          </a:solidFill>
          <a:ln/>
        </p:spPr>
      </p:sp>
      <p:sp>
        <p:nvSpPr>
          <p:cNvPr id="6" name="Text 4"/>
          <p:cNvSpPr/>
          <p:nvPr/>
        </p:nvSpPr>
        <p:spPr>
          <a:xfrm>
            <a:off x="1009293" y="3323392"/>
            <a:ext cx="5813703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class User {  constructor(name) {    let _name = name;    this.getName = () =&gt; _name; // Encapsulation  }}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252614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Abstraction Example</a:t>
            </a:r>
            <a:endParaRPr lang="en-US" sz="2300" dirty="0"/>
          </a:p>
        </p:txBody>
      </p:sp>
      <p:sp>
        <p:nvSpPr>
          <p:cNvPr id="8" name="Shape 6"/>
          <p:cNvSpPr/>
          <p:nvPr/>
        </p:nvSpPr>
        <p:spPr>
          <a:xfrm>
            <a:off x="7599521" y="3153370"/>
            <a:ext cx="6244709" cy="3606165"/>
          </a:xfrm>
          <a:prstGeom prst="roundRect">
            <a:avLst>
              <a:gd name="adj" fmla="val 2642"/>
            </a:avLst>
          </a:prstGeom>
          <a:solidFill>
            <a:srgbClr val="191231"/>
          </a:solidFill>
          <a:ln/>
        </p:spPr>
      </p:sp>
      <p:sp>
        <p:nvSpPr>
          <p:cNvPr id="9" name="Shape 7"/>
          <p:cNvSpPr/>
          <p:nvPr/>
        </p:nvSpPr>
        <p:spPr>
          <a:xfrm>
            <a:off x="7588210" y="3153370"/>
            <a:ext cx="6267331" cy="3606165"/>
          </a:xfrm>
          <a:prstGeom prst="roundRect">
            <a:avLst>
              <a:gd name="adj" fmla="val 944"/>
            </a:avLst>
          </a:prstGeom>
          <a:solidFill>
            <a:srgbClr val="191231"/>
          </a:solidFill>
          <a:ln/>
        </p:spPr>
      </p:sp>
      <p:sp>
        <p:nvSpPr>
          <p:cNvPr id="10" name="Text 8"/>
          <p:cNvSpPr/>
          <p:nvPr/>
        </p:nvSpPr>
        <p:spPr>
          <a:xfrm>
            <a:off x="7815024" y="3323392"/>
            <a:ext cx="5813703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class Car { drive() { this.startEngine(); // Abstraction console.log("Car is moving"); } startEngine() { console.log("Engine started"); }}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80799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Inheritance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1765221"/>
            <a:ext cx="7556421" cy="5783580"/>
          </a:xfrm>
          <a:prstGeom prst="roundRect">
            <a:avLst>
              <a:gd name="adj" fmla="val 1647"/>
            </a:avLst>
          </a:prstGeom>
          <a:solidFill>
            <a:srgbClr val="191231"/>
          </a:solidFill>
          <a:ln/>
        </p:spPr>
      </p:sp>
      <p:sp>
        <p:nvSpPr>
          <p:cNvPr id="5" name="Shape 2"/>
          <p:cNvSpPr/>
          <p:nvPr/>
        </p:nvSpPr>
        <p:spPr>
          <a:xfrm>
            <a:off x="6268879" y="1765221"/>
            <a:ext cx="7579043" cy="5783580"/>
          </a:xfrm>
          <a:prstGeom prst="roundRect">
            <a:avLst>
              <a:gd name="adj" fmla="val 588"/>
            </a:avLst>
          </a:prstGeom>
          <a:solidFill>
            <a:srgbClr val="191231"/>
          </a:solidFill>
          <a:ln/>
        </p:spPr>
      </p:sp>
      <p:sp>
        <p:nvSpPr>
          <p:cNvPr id="6" name="Text 3"/>
          <p:cNvSpPr/>
          <p:nvPr/>
        </p:nvSpPr>
        <p:spPr>
          <a:xfrm>
            <a:off x="6495693" y="1935242"/>
            <a:ext cx="7125414" cy="54435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class Animal { sound() { console.log("Animal makes sound"); }}class Dog extends Animal { bark() { console.log("Dog barks"); }}const d = new Dog();d.sound(); // from parentd.bark(); // own method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0086"/>
            <a:ext cx="5225653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Types of Inheritance in JS</a:t>
            </a:r>
            <a:endParaRPr lang="en-US" sz="3500" dirty="0"/>
          </a:p>
        </p:txBody>
      </p:sp>
      <p:sp>
        <p:nvSpPr>
          <p:cNvPr id="3" name="Shape 1"/>
          <p:cNvSpPr/>
          <p:nvPr/>
        </p:nvSpPr>
        <p:spPr>
          <a:xfrm>
            <a:off x="793790" y="1588413"/>
            <a:ext cx="13042821" cy="1054179"/>
          </a:xfrm>
          <a:prstGeom prst="roundRect">
            <a:avLst>
              <a:gd name="adj" fmla="val 6778"/>
            </a:avLst>
          </a:prstGeom>
          <a:solidFill>
            <a:srgbClr val="0C0524">
              <a:alpha val="95000"/>
            </a:srgbClr>
          </a:solidFill>
          <a:ln w="22860">
            <a:solidFill>
              <a:srgbClr val="48367C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16650" y="1611273"/>
            <a:ext cx="680442" cy="1008459"/>
          </a:xfrm>
          <a:prstGeom prst="roundRect">
            <a:avLst>
              <a:gd name="adj" fmla="val 6469"/>
            </a:avLst>
          </a:prstGeom>
          <a:solidFill>
            <a:srgbClr val="2F1D63"/>
          </a:solidFill>
          <a:ln/>
        </p:spPr>
      </p:sp>
      <p:sp>
        <p:nvSpPr>
          <p:cNvPr id="5" name="Text 3"/>
          <p:cNvSpPr/>
          <p:nvPr/>
        </p:nvSpPr>
        <p:spPr>
          <a:xfrm>
            <a:off x="1025485" y="1955959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667113" y="1781294"/>
            <a:ext cx="2232779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✅</a:t>
            </a:r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Single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667113" y="2177534"/>
            <a:ext cx="1214663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one parent → one child</a:t>
            </a:r>
            <a:endParaRPr lang="en-US" sz="1300" dirty="0"/>
          </a:p>
        </p:txBody>
      </p:sp>
      <p:sp>
        <p:nvSpPr>
          <p:cNvPr id="8" name="Shape 6"/>
          <p:cNvSpPr/>
          <p:nvPr/>
        </p:nvSpPr>
        <p:spPr>
          <a:xfrm>
            <a:off x="793790" y="2812613"/>
            <a:ext cx="13042821" cy="1054179"/>
          </a:xfrm>
          <a:prstGeom prst="roundRect">
            <a:avLst>
              <a:gd name="adj" fmla="val 6778"/>
            </a:avLst>
          </a:prstGeom>
          <a:solidFill>
            <a:srgbClr val="0C0524">
              <a:alpha val="95000"/>
            </a:srgbClr>
          </a:solidFill>
          <a:ln w="22860">
            <a:solidFill>
              <a:srgbClr val="48367C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816650" y="2835473"/>
            <a:ext cx="680442" cy="1008459"/>
          </a:xfrm>
          <a:prstGeom prst="roundRect">
            <a:avLst>
              <a:gd name="adj" fmla="val 6469"/>
            </a:avLst>
          </a:prstGeom>
          <a:solidFill>
            <a:srgbClr val="2F1D63"/>
          </a:solidFill>
          <a:ln/>
        </p:spPr>
      </p:sp>
      <p:sp>
        <p:nvSpPr>
          <p:cNvPr id="10" name="Text 8"/>
          <p:cNvSpPr/>
          <p:nvPr/>
        </p:nvSpPr>
        <p:spPr>
          <a:xfrm>
            <a:off x="1025485" y="3180159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1667113" y="3005495"/>
            <a:ext cx="2232779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✅</a:t>
            </a:r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Multilevel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667113" y="3401735"/>
            <a:ext cx="1214663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chain of inheritance</a:t>
            </a:r>
            <a:endParaRPr lang="en-US" sz="1300" dirty="0"/>
          </a:p>
        </p:txBody>
      </p:sp>
      <p:sp>
        <p:nvSpPr>
          <p:cNvPr id="13" name="Shape 11"/>
          <p:cNvSpPr/>
          <p:nvPr/>
        </p:nvSpPr>
        <p:spPr>
          <a:xfrm>
            <a:off x="793790" y="4036814"/>
            <a:ext cx="13042821" cy="1054179"/>
          </a:xfrm>
          <a:prstGeom prst="roundRect">
            <a:avLst>
              <a:gd name="adj" fmla="val 6778"/>
            </a:avLst>
          </a:prstGeom>
          <a:solidFill>
            <a:srgbClr val="0C0524">
              <a:alpha val="95000"/>
            </a:srgbClr>
          </a:solidFill>
          <a:ln w="22860">
            <a:solidFill>
              <a:srgbClr val="48367C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816650" y="4059674"/>
            <a:ext cx="680442" cy="1008459"/>
          </a:xfrm>
          <a:prstGeom prst="roundRect">
            <a:avLst>
              <a:gd name="adj" fmla="val 6469"/>
            </a:avLst>
          </a:prstGeom>
          <a:solidFill>
            <a:srgbClr val="2F1D63"/>
          </a:solidFill>
          <a:ln/>
        </p:spPr>
      </p:sp>
      <p:sp>
        <p:nvSpPr>
          <p:cNvPr id="15" name="Text 13"/>
          <p:cNvSpPr/>
          <p:nvPr/>
        </p:nvSpPr>
        <p:spPr>
          <a:xfrm>
            <a:off x="1025485" y="4404360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000" dirty="0"/>
          </a:p>
        </p:txBody>
      </p:sp>
      <p:sp>
        <p:nvSpPr>
          <p:cNvPr id="16" name="Text 14"/>
          <p:cNvSpPr/>
          <p:nvPr/>
        </p:nvSpPr>
        <p:spPr>
          <a:xfrm>
            <a:off x="1667113" y="4229695"/>
            <a:ext cx="2232779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✅</a:t>
            </a:r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Hierarchical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1667113" y="4625935"/>
            <a:ext cx="1214663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one parent → multiple children</a:t>
            </a:r>
            <a:endParaRPr lang="en-US" sz="1300" dirty="0"/>
          </a:p>
        </p:txBody>
      </p:sp>
      <p:sp>
        <p:nvSpPr>
          <p:cNvPr id="18" name="Shape 16"/>
          <p:cNvSpPr/>
          <p:nvPr/>
        </p:nvSpPr>
        <p:spPr>
          <a:xfrm>
            <a:off x="793790" y="5261015"/>
            <a:ext cx="13042821" cy="1054179"/>
          </a:xfrm>
          <a:prstGeom prst="roundRect">
            <a:avLst>
              <a:gd name="adj" fmla="val 6778"/>
            </a:avLst>
          </a:prstGeom>
          <a:solidFill>
            <a:srgbClr val="0C0524">
              <a:alpha val="95000"/>
            </a:srgbClr>
          </a:solidFill>
          <a:ln w="22860">
            <a:solidFill>
              <a:srgbClr val="48367C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816650" y="5283875"/>
            <a:ext cx="680442" cy="1008459"/>
          </a:xfrm>
          <a:prstGeom prst="roundRect">
            <a:avLst>
              <a:gd name="adj" fmla="val 6469"/>
            </a:avLst>
          </a:prstGeom>
          <a:solidFill>
            <a:srgbClr val="2F1D63"/>
          </a:solidFill>
          <a:ln/>
        </p:spPr>
      </p:sp>
      <p:sp>
        <p:nvSpPr>
          <p:cNvPr id="20" name="Text 18"/>
          <p:cNvSpPr/>
          <p:nvPr/>
        </p:nvSpPr>
        <p:spPr>
          <a:xfrm>
            <a:off x="1025485" y="5628561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000" dirty="0"/>
          </a:p>
        </p:txBody>
      </p:sp>
      <p:sp>
        <p:nvSpPr>
          <p:cNvPr id="21" name="Text 19"/>
          <p:cNvSpPr/>
          <p:nvPr/>
        </p:nvSpPr>
        <p:spPr>
          <a:xfrm>
            <a:off x="1667113" y="5453896"/>
            <a:ext cx="2232779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❌</a:t>
            </a:r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Multiple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1667113" y="5850136"/>
            <a:ext cx="1214663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not supported directly</a:t>
            </a:r>
            <a:endParaRPr lang="en-US" sz="1300" dirty="0"/>
          </a:p>
        </p:txBody>
      </p:sp>
      <p:sp>
        <p:nvSpPr>
          <p:cNvPr id="23" name="Shape 21"/>
          <p:cNvSpPr/>
          <p:nvPr/>
        </p:nvSpPr>
        <p:spPr>
          <a:xfrm>
            <a:off x="793790" y="6485215"/>
            <a:ext cx="13042821" cy="1054179"/>
          </a:xfrm>
          <a:prstGeom prst="roundRect">
            <a:avLst>
              <a:gd name="adj" fmla="val 6778"/>
            </a:avLst>
          </a:prstGeom>
          <a:solidFill>
            <a:srgbClr val="0C0524">
              <a:alpha val="95000"/>
            </a:srgbClr>
          </a:solidFill>
          <a:ln w="22860">
            <a:solidFill>
              <a:srgbClr val="48367C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816650" y="6508075"/>
            <a:ext cx="680442" cy="1008459"/>
          </a:xfrm>
          <a:prstGeom prst="roundRect">
            <a:avLst>
              <a:gd name="adj" fmla="val 6469"/>
            </a:avLst>
          </a:prstGeom>
          <a:solidFill>
            <a:srgbClr val="2F1D63"/>
          </a:solidFill>
          <a:ln/>
        </p:spPr>
      </p:sp>
      <p:sp>
        <p:nvSpPr>
          <p:cNvPr id="25" name="Text 23"/>
          <p:cNvSpPr/>
          <p:nvPr/>
        </p:nvSpPr>
        <p:spPr>
          <a:xfrm>
            <a:off x="1025485" y="6852761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5</a:t>
            </a:r>
            <a:endParaRPr lang="en-US" sz="2000" dirty="0"/>
          </a:p>
        </p:txBody>
      </p:sp>
      <p:sp>
        <p:nvSpPr>
          <p:cNvPr id="26" name="Text 24"/>
          <p:cNvSpPr/>
          <p:nvPr/>
        </p:nvSpPr>
        <p:spPr>
          <a:xfrm>
            <a:off x="1667113" y="6678097"/>
            <a:ext cx="2232779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✅</a:t>
            </a:r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Hybrid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1667113" y="7074337"/>
            <a:ext cx="1214663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mix of types using mixins</a:t>
            </a:r>
            <a:endParaRPr lang="en-US" sz="13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2251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Polymorphism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1946672"/>
            <a:ext cx="7556421" cy="5420678"/>
          </a:xfrm>
          <a:prstGeom prst="roundRect">
            <a:avLst>
              <a:gd name="adj" fmla="val 1757"/>
            </a:avLst>
          </a:prstGeom>
          <a:solidFill>
            <a:srgbClr val="191231"/>
          </a:solidFill>
          <a:ln/>
        </p:spPr>
      </p:sp>
      <p:sp>
        <p:nvSpPr>
          <p:cNvPr id="5" name="Shape 2"/>
          <p:cNvSpPr/>
          <p:nvPr/>
        </p:nvSpPr>
        <p:spPr>
          <a:xfrm>
            <a:off x="6268879" y="1946672"/>
            <a:ext cx="7579043" cy="5420678"/>
          </a:xfrm>
          <a:prstGeom prst="roundRect">
            <a:avLst>
              <a:gd name="adj" fmla="val 628"/>
            </a:avLst>
          </a:prstGeom>
          <a:solidFill>
            <a:srgbClr val="191231"/>
          </a:solidFill>
          <a:ln/>
        </p:spPr>
      </p:sp>
      <p:sp>
        <p:nvSpPr>
          <p:cNvPr id="6" name="Text 3"/>
          <p:cNvSpPr/>
          <p:nvPr/>
        </p:nvSpPr>
        <p:spPr>
          <a:xfrm>
            <a:off x="6495693" y="2116693"/>
            <a:ext cx="7125414" cy="50806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class Shape { draw() { console.log("Drawing shape"); }}class Circle extends Shape { draw() { console.log("Drawing circle"); }}const c = new Circle();c.draw(); // Method overridden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25153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Class &amp; Object in JS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2309574"/>
            <a:ext cx="7556421" cy="4694873"/>
          </a:xfrm>
          <a:prstGeom prst="roundRect">
            <a:avLst>
              <a:gd name="adj" fmla="val 2029"/>
            </a:avLst>
          </a:prstGeom>
          <a:solidFill>
            <a:srgbClr val="191231"/>
          </a:solidFill>
          <a:ln/>
        </p:spPr>
      </p:sp>
      <p:sp>
        <p:nvSpPr>
          <p:cNvPr id="5" name="Shape 2"/>
          <p:cNvSpPr/>
          <p:nvPr/>
        </p:nvSpPr>
        <p:spPr>
          <a:xfrm>
            <a:off x="782479" y="2309574"/>
            <a:ext cx="7579043" cy="4694873"/>
          </a:xfrm>
          <a:prstGeom prst="roundRect">
            <a:avLst>
              <a:gd name="adj" fmla="val 725"/>
            </a:avLst>
          </a:prstGeom>
          <a:solidFill>
            <a:srgbClr val="191231"/>
          </a:solidFill>
          <a:ln/>
        </p:spPr>
      </p:sp>
      <p:sp>
        <p:nvSpPr>
          <p:cNvPr id="6" name="Text 3"/>
          <p:cNvSpPr/>
          <p:nvPr/>
        </p:nvSpPr>
        <p:spPr>
          <a:xfrm>
            <a:off x="1009293" y="2479596"/>
            <a:ext cx="7125414" cy="4354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highlight>
                  <a:srgbClr val="19123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class Student { constructor(name) { this.name = name; } show() { console.log("Name:", this.name); }}const s1 = new Student("Hariom");s1.show(); // Output: Name: Hariom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2025-07-30T12:04:10Z</dcterms:created>
  <dcterms:modified xsi:type="dcterms:W3CDTF">2025-07-30T12:04:10Z</dcterms:modified>
</cp:coreProperties>
</file>